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3"/>
  </p:handoutMasterIdLst>
  <p:sldIdLst>
    <p:sldId id="259" r:id="rId2"/>
  </p:sldIdLst>
  <p:sldSz cx="43891200" cy="32918400"/>
  <p:notesSz cx="6953250" cy="9239250"/>
  <p:embeddedFontLst>
    <p:embeddedFont>
      <p:font typeface="Nunito" pitchFamily="2" charset="77"/>
      <p:regular r:id="rId4"/>
      <p:bold r:id="rId5"/>
      <p:italic r:id="rId6"/>
      <p:boldItalic r:id="rId7"/>
    </p:embeddedFont>
    <p:embeddedFont>
      <p:font typeface="Open Sans" panose="020B0606030504020204" pitchFamily="34" charset="0"/>
      <p:regular r:id="rId8"/>
      <p:bold r:id="rId9"/>
      <p:italic r:id="rId10"/>
      <p:boldItalic r:id="rId11"/>
    </p:embeddedFont>
  </p:embeddedFontLst>
  <p:custDataLst>
    <p:tags r:id="rId12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300" b="1" kern="1200">
        <a:solidFill>
          <a:srgbClr val="FF9900"/>
        </a:solidFill>
        <a:latin typeface="Arial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300" b="1" kern="1200">
        <a:solidFill>
          <a:srgbClr val="FF9900"/>
        </a:solidFill>
        <a:latin typeface="Arial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300" b="1" kern="1200">
        <a:solidFill>
          <a:srgbClr val="FF9900"/>
        </a:solidFill>
        <a:latin typeface="Arial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300" b="1" kern="1200">
        <a:solidFill>
          <a:srgbClr val="FF9900"/>
        </a:solidFill>
        <a:latin typeface="Arial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300" b="1" kern="1200">
        <a:solidFill>
          <a:srgbClr val="FF9900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4300" b="1" kern="1200">
        <a:solidFill>
          <a:srgbClr val="FF9900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sz="4300" b="1" kern="1200">
        <a:solidFill>
          <a:srgbClr val="FF9900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sz="4300" b="1" kern="1200">
        <a:solidFill>
          <a:srgbClr val="FF9900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sz="4300" b="1" kern="1200">
        <a:solidFill>
          <a:srgbClr val="FF9900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stin Delre" initials="JD" lastIdx="0" clrIdx="0">
    <p:extLst>
      <p:ext uri="{19B8F6BF-5375-455C-9EA6-DF929625EA0E}">
        <p15:presenceInfo xmlns:p15="http://schemas.microsoft.com/office/powerpoint/2012/main" userId="Justin Del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8C8"/>
    <a:srgbClr val="E64B3C"/>
    <a:srgbClr val="2D3C50"/>
    <a:srgbClr val="FF9900"/>
    <a:srgbClr val="990000"/>
    <a:srgbClr val="000050"/>
    <a:srgbClr val="00126A"/>
    <a:srgbClr val="0033CC"/>
    <a:srgbClr val="000066"/>
    <a:srgbClr val="000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658" autoAdjust="0"/>
    <p:restoredTop sz="94575" autoAdjust="0"/>
  </p:normalViewPr>
  <p:slideViewPr>
    <p:cSldViewPr>
      <p:cViewPr>
        <p:scale>
          <a:sx n="39" d="100"/>
          <a:sy n="39" d="100"/>
        </p:scale>
        <p:origin x="-3432" y="-3016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commentAuthors" Target="commentAuthors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5" rIns="92910" bIns="46455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l" defTabSz="928688">
              <a:defRPr sz="12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8588" y="0"/>
            <a:ext cx="3013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5" rIns="92910" bIns="46455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928688">
              <a:defRPr sz="12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5700"/>
            <a:ext cx="3013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5" rIns="92910" bIns="46455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l" defTabSz="928688">
              <a:defRPr sz="12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8588" y="8775700"/>
            <a:ext cx="3013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5" rIns="92910" bIns="46455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928688">
              <a:defRPr sz="12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4F1B5D8-D97D-47DE-99FD-BED51FB7C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78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7" y="10226675"/>
            <a:ext cx="37306250" cy="705485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5EDBB11-81A3-4CFA-BA97-1ABE9A8F3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1677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5940B6B-3169-44D4-847B-7863905C3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290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42"/>
            <a:ext cx="37307838" cy="653732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03A4FA6-7C07-49C1-973B-224AB06B9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1738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3927" y="7680325"/>
            <a:ext cx="19675475" cy="21726525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2" y="7680325"/>
            <a:ext cx="19675475" cy="21726525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B302B25C-7078-4EDD-9EEA-F171F39DF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20333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8"/>
            <a:ext cx="19392900" cy="307022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2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8"/>
            <a:ext cx="19400838" cy="307022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8" cy="18965862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2F454DA-B8E5-407C-A8B0-B2982CBF7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8905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65CC813-0CE0-4F7E-9B7F-FCCCD6CE8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356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5D3508A-868C-432E-A93E-3C5AF7B20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7732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EB5CAF5-4FB5-4E33-861E-BCE1A1103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6918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5" y="23042567"/>
            <a:ext cx="26335038" cy="2720975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5" y="2941638"/>
            <a:ext cx="26335038" cy="197500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5" y="25763542"/>
            <a:ext cx="26335038" cy="38623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E1738493-E10F-4F1A-B075-F4B94CA419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7478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5ECC0F7-0140-4FFA-BB4D-270D63D3C3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775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441" y="1317625"/>
            <a:ext cx="9875837" cy="280892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925" y="1317625"/>
            <a:ext cx="29475112" cy="280892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BC1B9D64-3336-481D-94A5-F579BB4A8A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4209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93927" y="1317625"/>
            <a:ext cx="39503350" cy="54864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93927" y="7680326"/>
            <a:ext cx="19675475" cy="10787063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2021802" y="7680326"/>
            <a:ext cx="19675475" cy="10787063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93927" y="18619788"/>
            <a:ext cx="19675475" cy="10787062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21802" y="18619788"/>
            <a:ext cx="19675475" cy="10787062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D98BD33-354E-4B11-91E6-709054688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9802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A9A9"/>
            </a:gs>
            <a:gs pos="50000">
              <a:srgbClr val="990000"/>
            </a:gs>
            <a:gs pos="100000">
              <a:srgbClr val="DDA9A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3925" y="1317625"/>
            <a:ext cx="395033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203" tIns="188102" rIns="376203" bIns="188102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3925" y="7680325"/>
            <a:ext cx="39503350" cy="2172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203" tIns="188102" rIns="376203" bIns="188102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93925" y="29978350"/>
            <a:ext cx="102425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203" tIns="188102" rIns="376203" bIns="188102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l" defTabSz="3762375">
              <a:defRPr sz="57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9978350"/>
            <a:ext cx="139001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203" tIns="188102" rIns="376203" bIns="188102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3762375">
              <a:defRPr sz="57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9978350"/>
            <a:ext cx="102425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203" tIns="188102" rIns="376203" bIns="188102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3762375">
              <a:defRPr sz="57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42DBB13-E718-4C9A-AC99-89A36AFA8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New picture"/>
          <p:cNvPicPr/>
          <p:nvPr/>
        </p:nvPicPr>
        <p:blipFill>
          <a:blip r:embed="rId14"/>
          <a:stretch>
            <a:fillRect/>
          </a:stretch>
        </p:blipFill>
        <p:spPr>
          <a:xfrm rot="16200000">
            <a:off x="-11506200" y="16459200"/>
            <a:ext cx="14274800" cy="4368800"/>
          </a:xfrm>
          <a:prstGeom prst="rect">
            <a:avLst/>
          </a:prstGeom>
        </p:spPr>
      </p:pic>
      <p:pic>
        <p:nvPicPr>
          <p:cNvPr id="1032" name="New picture"/>
          <p:cNvPicPr/>
          <p:nvPr/>
        </p:nvPicPr>
        <p:blipFill>
          <a:blip r:embed="rId14"/>
          <a:stretch>
            <a:fillRect/>
          </a:stretch>
        </p:blipFill>
        <p:spPr>
          <a:xfrm rot="5400000">
            <a:off x="41122600" y="16459200"/>
            <a:ext cx="14274800" cy="4368800"/>
          </a:xfrm>
          <a:prstGeom prst="rect">
            <a:avLst/>
          </a:prstGeom>
        </p:spPr>
      </p:pic>
      <p:pic>
        <p:nvPicPr>
          <p:cNvPr id="1033" name="New picture"/>
          <p:cNvPicPr/>
          <p:nvPr/>
        </p:nvPicPr>
        <p:blipFill>
          <a:blip r:embed="rId15"/>
          <a:stretch>
            <a:fillRect/>
          </a:stretch>
        </p:blipFill>
        <p:spPr>
          <a:xfrm>
            <a:off x="6959600" y="33426400"/>
            <a:ext cx="29972000" cy="1549400"/>
          </a:xfrm>
          <a:prstGeom prst="rect">
            <a:avLst/>
          </a:prstGeom>
        </p:spPr>
      </p:pic>
      <p:sp>
        <p:nvSpPr>
          <p:cNvPr id="1034" name="New shape"/>
          <p:cNvSpPr/>
          <p:nvPr/>
        </p:nvSpPr>
        <p:spPr>
          <a:xfrm>
            <a:off x="6959600" y="33997900"/>
            <a:ext cx="219456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4880">
                <a:solidFill>
                  <a:srgbClr val="808080"/>
                </a:solidFill>
              </a:rPr>
              <a:t>Template ID: perceptualpewter  Size: tri-fold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defPPr>
        <a:defRPr kern="1200" smtId="4294967295"/>
      </a:defPPr>
      <a:lvl1pPr algn="ctr" defTabSz="3762375" rtl="0" eaLnBrk="0" fontAlgn="base" hangingPunct="0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762375" rtl="0" eaLnBrk="0" fontAlgn="base" hangingPunct="0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Arial" pitchFamily="34" charset="0"/>
        </a:defRPr>
      </a:lvl2pPr>
      <a:lvl3pPr algn="ctr" defTabSz="3762375" rtl="0" eaLnBrk="0" fontAlgn="base" hangingPunct="0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Arial" pitchFamily="34" charset="0"/>
        </a:defRPr>
      </a:lvl3pPr>
      <a:lvl4pPr algn="ctr" defTabSz="3762375" rtl="0" eaLnBrk="0" fontAlgn="base" hangingPunct="0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Arial" pitchFamily="34" charset="0"/>
        </a:defRPr>
      </a:lvl4pPr>
      <a:lvl5pPr algn="ctr" defTabSz="3762375" rtl="0" eaLnBrk="0" fontAlgn="base" hangingPunct="0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Arial" pitchFamily="34" charset="0"/>
        </a:defRPr>
      </a:lvl5pPr>
      <a:lvl6pPr marL="457200" algn="ctr" defTabSz="3762375" rtl="0" fontAlgn="base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Arial" pitchFamily="34" charset="0"/>
        </a:defRPr>
      </a:lvl6pPr>
      <a:lvl7pPr marL="914400" algn="ctr" defTabSz="3762375" rtl="0" fontAlgn="base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Arial" pitchFamily="34" charset="0"/>
        </a:defRPr>
      </a:lvl7pPr>
      <a:lvl8pPr marL="1371600" algn="ctr" defTabSz="3762375" rtl="0" fontAlgn="base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Arial" pitchFamily="34" charset="0"/>
        </a:defRPr>
      </a:lvl8pPr>
      <a:lvl9pPr marL="1828800" algn="ctr" defTabSz="3762375" rtl="0" fontAlgn="base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Arial" pitchFamily="34" charset="0"/>
        </a:defRPr>
      </a:lvl9pPr>
    </p:titleStyle>
    <p:bodyStyle>
      <a:defPPr>
        <a:defRPr kern="1200" smtId="4294967295"/>
      </a:defPPr>
      <a:lvl1pPr marL="1409700" indent="-1409700" algn="l" defTabSz="3762375" rtl="0" eaLnBrk="0" fontAlgn="base" hangingPunct="0">
        <a:spcBef>
          <a:spcPct val="20000"/>
        </a:spcBef>
        <a:spcAft>
          <a:spcPct val="0"/>
        </a:spcAft>
        <a:buChar char="•"/>
        <a:defRPr sz="13200">
          <a:solidFill>
            <a:schemeClr val="tx1"/>
          </a:solidFill>
          <a:latin typeface="+mn-lt"/>
          <a:ea typeface="+mn-ea"/>
          <a:cs typeface="+mn-cs"/>
        </a:defRPr>
      </a:lvl1pPr>
      <a:lvl2pPr marL="3057525" indent="-1176338" algn="l" defTabSz="3762375" rtl="0" eaLnBrk="0" fontAlgn="base" hangingPunct="0">
        <a:spcBef>
          <a:spcPct val="20000"/>
        </a:spcBef>
        <a:spcAft>
          <a:spcPct val="0"/>
        </a:spcAft>
        <a:buChar char="–"/>
        <a:defRPr sz="11500">
          <a:solidFill>
            <a:schemeClr val="tx1"/>
          </a:solidFill>
          <a:latin typeface="+mn-lt"/>
        </a:defRPr>
      </a:lvl2pPr>
      <a:lvl3pPr marL="4702175" indent="-939800" algn="l" defTabSz="3762375" rtl="0" eaLnBrk="0" fontAlgn="base" hangingPunct="0">
        <a:spcBef>
          <a:spcPct val="20000"/>
        </a:spcBef>
        <a:spcAft>
          <a:spcPct val="0"/>
        </a:spcAft>
        <a:buChar char="•"/>
        <a:defRPr sz="9900">
          <a:solidFill>
            <a:schemeClr val="tx1"/>
          </a:solidFill>
          <a:latin typeface="+mn-lt"/>
        </a:defRPr>
      </a:lvl3pPr>
      <a:lvl4pPr marL="6583363" indent="-939800" algn="l" defTabSz="3762375" rtl="0" eaLnBrk="0" fontAlgn="base" hangingPunct="0">
        <a:spcBef>
          <a:spcPct val="20000"/>
        </a:spcBef>
        <a:spcAft>
          <a:spcPct val="0"/>
        </a:spcAft>
        <a:buChar char="–"/>
        <a:defRPr sz="8200">
          <a:solidFill>
            <a:schemeClr val="tx1"/>
          </a:solidFill>
          <a:latin typeface="+mn-lt"/>
        </a:defRPr>
      </a:lvl4pPr>
      <a:lvl5pPr marL="8466138" indent="-941388" algn="l" defTabSz="3762375" rtl="0" eaLnBrk="0" fontAlgn="base" hangingPunct="0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5pPr>
      <a:lvl6pPr marL="8923338" indent="-941388" algn="l" defTabSz="3762375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6pPr>
      <a:lvl7pPr marL="9380538" indent="-941388" algn="l" defTabSz="3762375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7pPr>
      <a:lvl8pPr marL="9837738" indent="-941388" algn="l" defTabSz="3762375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8pPr>
      <a:lvl9pPr marL="10294938" indent="-941388" algn="l" defTabSz="3762375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jpe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8C8C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228600"/>
            <a:ext cx="42519600" cy="5994347"/>
          </a:xfrm>
          <a:prstGeom prst="roundRect">
            <a:avLst>
              <a:gd name="adj" fmla="val 6990"/>
            </a:avLst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sz="4000" i="1" dirty="0">
              <a:noFill/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2C25681-95AF-45D0-852E-DC3E00E2FDFE}"/>
              </a:ext>
            </a:extLst>
          </p:cNvPr>
          <p:cNvSpPr txBox="1"/>
          <p:nvPr/>
        </p:nvSpPr>
        <p:spPr>
          <a:xfrm>
            <a:off x="1168067" y="421391"/>
            <a:ext cx="36576000" cy="2937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lang="en-US"/>
            </a:defPPr>
            <a:lvl1pPr marL="0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78198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56396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34594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12797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390995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269197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147394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025593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761086">
              <a:spcBef>
                <a:spcPct val="20000"/>
              </a:spcBef>
              <a:defRPr/>
            </a:pPr>
            <a:r>
              <a:rPr lang="en-US" sz="8500" dirty="0">
                <a:solidFill>
                  <a:schemeClr val="bg1"/>
                </a:solidFill>
                <a:latin typeface="Nunito" panose="00000500000000000000" pitchFamily="2" charset="0"/>
              </a:rPr>
              <a:t>Single-Component Order Parameter in URu</a:t>
            </a:r>
            <a:r>
              <a:rPr lang="en-US" sz="8500" baseline="-25000" dirty="0">
                <a:solidFill>
                  <a:schemeClr val="bg1"/>
                </a:solidFill>
                <a:latin typeface="Nunito" panose="00000500000000000000" pitchFamily="2" charset="0"/>
              </a:rPr>
              <a:t>2</a:t>
            </a:r>
            <a:r>
              <a:rPr lang="en-US" sz="8500" dirty="0">
                <a:solidFill>
                  <a:schemeClr val="bg1"/>
                </a:solidFill>
                <a:latin typeface="Nunito" panose="00000500000000000000" pitchFamily="2" charset="0"/>
              </a:rPr>
              <a:t>Si</a:t>
            </a:r>
            <a:r>
              <a:rPr lang="en-US" sz="8500" baseline="-25000" dirty="0">
                <a:solidFill>
                  <a:schemeClr val="bg1"/>
                </a:solidFill>
                <a:latin typeface="Nunito" panose="00000500000000000000" pitchFamily="2" charset="0"/>
              </a:rPr>
              <a:t>2</a:t>
            </a:r>
            <a:r>
              <a:rPr lang="en-US" sz="8500" dirty="0">
                <a:solidFill>
                  <a:schemeClr val="bg1"/>
                </a:solidFill>
                <a:latin typeface="Nunito" panose="00000500000000000000" pitchFamily="2" charset="0"/>
              </a:rPr>
              <a:t> Uncovered by Resonant Ultrasound Spectroscopy and Machine Learning (</a:t>
            </a:r>
            <a:r>
              <a:rPr lang="en-US" sz="8500" dirty="0" err="1">
                <a:solidFill>
                  <a:schemeClr val="bg1"/>
                </a:solidFill>
                <a:latin typeface="Nunito" panose="00000500000000000000" pitchFamily="2" charset="0"/>
              </a:rPr>
              <a:t>arXiv</a:t>
            </a:r>
            <a:r>
              <a:rPr lang="en-US" sz="8500" dirty="0">
                <a:solidFill>
                  <a:schemeClr val="bg1"/>
                </a:solidFill>
                <a:latin typeface="Nunito" panose="00000500000000000000" pitchFamily="2" charset="0"/>
              </a:rPr>
              <a:t>: 1903.00552)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F872E11-D0DF-4446-BE76-A398B88E9B44}"/>
              </a:ext>
            </a:extLst>
          </p:cNvPr>
          <p:cNvSpPr txBox="1"/>
          <p:nvPr/>
        </p:nvSpPr>
        <p:spPr>
          <a:xfrm>
            <a:off x="682955" y="3221656"/>
            <a:ext cx="42522443" cy="2821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78198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56396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34594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12797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390995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269197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147394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025593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000" b="0" u="sng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Michael Matty</a:t>
            </a:r>
            <a:r>
              <a:rPr lang="en-US" sz="5000" b="0" u="sng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5000" b="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Sayak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Ghosh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Ryan Baumbach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Eric D. Bauer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K.A. Modic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5000" b="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Arkady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Shekhter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J.A. Mydosh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5000" b="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Eun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-Ah Kim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B.J. Ramshaw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  <a:p>
            <a:pPr algn="ctr">
              <a:defRPr/>
            </a:pPr>
            <a:endParaRPr lang="en-US" sz="5000" b="0" u="sng" baseline="30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defRPr/>
            </a:pP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Department of Physics, Cornell University, USA; 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High Magnetic Field Laboratory, USA; 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 Alamos National Laboratory, USA; 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Max-Planck-Institute for Chemical Physics of Solids, Germany; </a:t>
            </a:r>
            <a:r>
              <a:rPr lang="en-US" sz="5000" b="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US" sz="5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Leiden University, The Netherlands </a:t>
            </a:r>
          </a:p>
        </p:txBody>
      </p:sp>
      <p:sp>
        <p:nvSpPr>
          <p:cNvPr id="20" name="Rectangle 167">
            <a:extLst>
              <a:ext uri="{FF2B5EF4-FFF2-40B4-BE49-F238E27FC236}">
                <a16:creationId xmlns:a16="http://schemas.microsoft.com/office/drawing/2014/main" id="{F8160BCC-36FC-4419-BD0D-F8E0CD69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3696" y="6445134"/>
            <a:ext cx="13096138" cy="914400"/>
          </a:xfrm>
          <a:prstGeom prst="roundRect">
            <a:avLst/>
          </a:prstGeom>
          <a:solidFill>
            <a:srgbClr val="E64B3C"/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 smtId="4294967295"/>
            </a:defPPr>
          </a:lstStyle>
          <a:p>
            <a:pPr defTabSz="3762375"/>
            <a:r>
              <a:rPr lang="en-US" sz="3600" dirty="0">
                <a:solidFill>
                  <a:schemeClr val="bg1"/>
                </a:solidFill>
                <a:latin typeface="Nunito" panose="00000500000000000000" pitchFamily="2" charset="0"/>
              </a:rPr>
              <a:t>Elastic moduli jumps related to OP Dimensionality</a:t>
            </a:r>
          </a:p>
        </p:txBody>
      </p:sp>
      <p:sp>
        <p:nvSpPr>
          <p:cNvPr id="2155" name="Rectangle 167"/>
          <p:cNvSpPr>
            <a:spLocks noChangeArrowheads="1"/>
          </p:cNvSpPr>
          <p:nvPr/>
        </p:nvSpPr>
        <p:spPr bwMode="auto">
          <a:xfrm>
            <a:off x="682955" y="6400800"/>
            <a:ext cx="12359300" cy="914400"/>
          </a:xfrm>
          <a:prstGeom prst="roundRect">
            <a:avLst/>
          </a:prstGeom>
          <a:solidFill>
            <a:srgbClr val="E64B3C"/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 smtId="4294967295"/>
            </a:defPPr>
          </a:lstStyle>
          <a:p>
            <a:pPr defTabSz="3762375"/>
            <a:r>
              <a:rPr lang="en-US" sz="3600" dirty="0">
                <a:solidFill>
                  <a:schemeClr val="bg1"/>
                </a:solidFill>
                <a:latin typeface="Nunito" panose="00000500000000000000" pitchFamily="2" charset="0"/>
              </a:rPr>
              <a:t>Abstract</a:t>
            </a:r>
          </a:p>
        </p:txBody>
      </p:sp>
      <p:sp>
        <p:nvSpPr>
          <p:cNvPr id="27" name="Rectangle 167">
            <a:extLst>
              <a:ext uri="{FF2B5EF4-FFF2-40B4-BE49-F238E27FC236}">
                <a16:creationId xmlns:a16="http://schemas.microsoft.com/office/drawing/2014/main" id="{9E369C6D-A264-4B89-931F-14FD6655F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676" y="13372937"/>
            <a:ext cx="12359300" cy="914400"/>
          </a:xfrm>
          <a:prstGeom prst="roundRect">
            <a:avLst/>
          </a:prstGeom>
          <a:solidFill>
            <a:srgbClr val="E64B3C"/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 smtId="4294967295"/>
            </a:defPPr>
          </a:lstStyle>
          <a:p>
            <a:pPr defTabSz="3762375"/>
            <a:r>
              <a:rPr lang="en-US" sz="3600" dirty="0">
                <a:solidFill>
                  <a:schemeClr val="bg1"/>
                </a:solidFill>
                <a:latin typeface="Nunito" panose="00000500000000000000" pitchFamily="2" charset="0"/>
              </a:rPr>
              <a:t>Resonant Ultrasound Spectroscopy Experiments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EA09F5A-1661-4BDF-A2DF-89252468F52D}"/>
              </a:ext>
            </a:extLst>
          </p:cNvPr>
          <p:cNvSpPr txBox="1"/>
          <p:nvPr/>
        </p:nvSpPr>
        <p:spPr>
          <a:xfrm>
            <a:off x="3977176" y="40654489"/>
            <a:ext cx="973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l"/>
            <a:r>
              <a:rPr lang="en-US" sz="24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22" name="Rectangle 167">
            <a:extLst>
              <a:ext uri="{FF2B5EF4-FFF2-40B4-BE49-F238E27FC236}">
                <a16:creationId xmlns:a16="http://schemas.microsoft.com/office/drawing/2014/main" id="{911E8223-4617-4E14-85CC-64FBEF860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5132" y="6415071"/>
            <a:ext cx="15719401" cy="914400"/>
          </a:xfrm>
          <a:prstGeom prst="roundRect">
            <a:avLst/>
          </a:prstGeom>
          <a:solidFill>
            <a:srgbClr val="E64B3C"/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 smtId="4294967295"/>
            </a:defPPr>
          </a:lstStyle>
          <a:p>
            <a:pPr defTabSz="3762375"/>
            <a:r>
              <a:rPr lang="en-US" sz="3600" dirty="0">
                <a:solidFill>
                  <a:schemeClr val="bg1"/>
                </a:solidFill>
                <a:latin typeface="Nunito" panose="00000500000000000000" pitchFamily="2" charset="0"/>
              </a:rPr>
              <a:t>Machine Learning can classify OP dimensionality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05BCC40-626A-E647-8685-A769B7812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0630" y="457200"/>
            <a:ext cx="2768267" cy="276826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0377B8C-4260-9843-B982-05D25A697CEE}"/>
              </a:ext>
            </a:extLst>
          </p:cNvPr>
          <p:cNvGrpSpPr/>
          <p:nvPr/>
        </p:nvGrpSpPr>
        <p:grpSpPr>
          <a:xfrm>
            <a:off x="1499112" y="23615416"/>
            <a:ext cx="9890915" cy="9235922"/>
            <a:chOff x="1405135" y="21775583"/>
            <a:chExt cx="12067085" cy="10984114"/>
          </a:xfrm>
        </p:grpSpPr>
        <p:pic>
          <p:nvPicPr>
            <p:cNvPr id="1028" name="Picture 4" descr="page1image48121472">
              <a:extLst>
                <a:ext uri="{FF2B5EF4-FFF2-40B4-BE49-F238E27FC236}">
                  <a16:creationId xmlns:a16="http://schemas.microsoft.com/office/drawing/2014/main" id="{E37A89A5-8858-2B48-8962-7253BE138C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5135" y="21775583"/>
              <a:ext cx="8995830" cy="9521068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page1image48122096">
              <a:extLst>
                <a:ext uri="{FF2B5EF4-FFF2-40B4-BE49-F238E27FC236}">
                  <a16:creationId xmlns:a16="http://schemas.microsoft.com/office/drawing/2014/main" id="{8C550C17-95FB-3549-962F-FCCE478C2E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44820" y="21780500"/>
              <a:ext cx="3314700" cy="397510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page1image48126048">
              <a:extLst>
                <a:ext uri="{FF2B5EF4-FFF2-40B4-BE49-F238E27FC236}">
                  <a16:creationId xmlns:a16="http://schemas.microsoft.com/office/drawing/2014/main" id="{2039A8B2-4D93-DE44-A679-CDD2D8BE2F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0220" y="26217385"/>
              <a:ext cx="3302000" cy="441960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9650BB-5271-DB44-A7E8-97793F20C164}"/>
                </a:ext>
              </a:extLst>
            </p:cNvPr>
            <p:cNvSpPr/>
            <p:nvPr/>
          </p:nvSpPr>
          <p:spPr bwMode="auto">
            <a:xfrm>
              <a:off x="1405135" y="31113777"/>
              <a:ext cx="12054385" cy="16459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 vert="horz" wrap="none" lIns="137160" tIns="68580" rIns="137160" bIns="6858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Fig. 3: Irreps of strain in URu2Si2 and </a:t>
              </a:r>
            </a:p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examples of singlet and doublet OP’s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A1C447A-F635-0646-80F4-9AFB7193B5B2}"/>
                </a:ext>
              </a:extLst>
            </p:cNvPr>
            <p:cNvSpPr/>
            <p:nvPr/>
          </p:nvSpPr>
          <p:spPr bwMode="auto">
            <a:xfrm>
              <a:off x="10149302" y="30382251"/>
              <a:ext cx="3310218" cy="914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 vert="horz" wrap="none" lIns="137160" tIns="68580" rIns="137160" bIns="6858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</a:rPr>
                <a:t>Doublet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489309A-776C-5246-9914-BD52BB705B99}"/>
                </a:ext>
              </a:extLst>
            </p:cNvPr>
            <p:cNvSpPr/>
            <p:nvPr/>
          </p:nvSpPr>
          <p:spPr bwMode="auto">
            <a:xfrm>
              <a:off x="10157520" y="25557719"/>
              <a:ext cx="3302000" cy="914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 vert="horz" wrap="none" lIns="137160" tIns="68580" rIns="137160" bIns="6858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</a:rPr>
                <a:t>Singlet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64DC8EA-DF69-854D-966D-CFA90D377C61}"/>
              </a:ext>
            </a:extLst>
          </p:cNvPr>
          <p:cNvGrpSpPr/>
          <p:nvPr/>
        </p:nvGrpSpPr>
        <p:grpSpPr>
          <a:xfrm>
            <a:off x="3086317" y="14430506"/>
            <a:ext cx="7552575" cy="6828039"/>
            <a:chOff x="2152246" y="12964602"/>
            <a:chExt cx="8995830" cy="8282027"/>
          </a:xfrm>
        </p:grpSpPr>
        <p:pic>
          <p:nvPicPr>
            <p:cNvPr id="1026" name="Picture 2" descr="page1image48124176">
              <a:extLst>
                <a:ext uri="{FF2B5EF4-FFF2-40B4-BE49-F238E27FC236}">
                  <a16:creationId xmlns:a16="http://schemas.microsoft.com/office/drawing/2014/main" id="{11EE3BE8-08A5-C94D-A22F-E3EDABB1E5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6974" y="12964602"/>
              <a:ext cx="2384195" cy="7497068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page1image48123344">
              <a:extLst>
                <a:ext uri="{FF2B5EF4-FFF2-40B4-BE49-F238E27FC236}">
                  <a16:creationId xmlns:a16="http://schemas.microsoft.com/office/drawing/2014/main" id="{7A0C5ABE-560B-B749-BB95-C1FFCD8ED0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12996331"/>
              <a:ext cx="6499876" cy="7433610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D5EA50D-2FAF-A54A-973F-62592994872E}"/>
                </a:ext>
              </a:extLst>
            </p:cNvPr>
            <p:cNvSpPr/>
            <p:nvPr/>
          </p:nvSpPr>
          <p:spPr bwMode="auto">
            <a:xfrm>
              <a:off x="2152246" y="20336403"/>
              <a:ext cx="8995830" cy="9102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 vert="horz" wrap="none" lIns="137160" tIns="68580" rIns="137160" bIns="6858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Fig. 2: RUS setup and spectrum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114F19-A5E2-624B-9DE4-ACF35A29793A}"/>
              </a:ext>
            </a:extLst>
          </p:cNvPr>
          <p:cNvGrpSpPr/>
          <p:nvPr/>
        </p:nvGrpSpPr>
        <p:grpSpPr>
          <a:xfrm>
            <a:off x="14573527" y="7828537"/>
            <a:ext cx="11315138" cy="5649540"/>
            <a:chOff x="15476326" y="9784558"/>
            <a:chExt cx="13699120" cy="6712340"/>
          </a:xfrm>
        </p:grpSpPr>
        <p:pic>
          <p:nvPicPr>
            <p:cNvPr id="1031" name="Picture 7" descr="page1image48053904">
              <a:extLst>
                <a:ext uri="{FF2B5EF4-FFF2-40B4-BE49-F238E27FC236}">
                  <a16:creationId xmlns:a16="http://schemas.microsoft.com/office/drawing/2014/main" id="{929DEF33-FCEB-274D-A6E7-3C838E9636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14698" y="9784558"/>
              <a:ext cx="12623800" cy="594360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0B96C84-FCCC-284D-A287-B5F00DF54DAD}"/>
                </a:ext>
              </a:extLst>
            </p:cNvPr>
            <p:cNvSpPr/>
            <p:nvPr/>
          </p:nvSpPr>
          <p:spPr bwMode="auto">
            <a:xfrm>
              <a:off x="15476326" y="15586672"/>
              <a:ext cx="13699120" cy="9102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 vert="horz" wrap="none" lIns="137160" tIns="68580" rIns="137160" bIns="6858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Fig. 4: Irrep tensor product table for tetragonal group D</a:t>
              </a:r>
              <a:r>
                <a:rPr lang="en-US" sz="3200" baseline="-25000" dirty="0">
                  <a:solidFill>
                    <a:schemeClr val="bg1"/>
                  </a:solidFill>
                  <a:latin typeface="Arial" pitchFamily="34" charset="0"/>
                </a:rPr>
                <a:t>4h</a:t>
              </a:r>
              <a:endParaRPr kumimoji="0" lang="en-US" sz="3200" b="1" i="0" u="none" strike="noStrike" cap="none" normalizeH="0" baseline="-2500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75C17B3-237C-D149-8B3E-22823BAB03D0}"/>
              </a:ext>
            </a:extLst>
          </p:cNvPr>
          <p:cNvGrpSpPr/>
          <p:nvPr/>
        </p:nvGrpSpPr>
        <p:grpSpPr>
          <a:xfrm>
            <a:off x="14798392" y="25979857"/>
            <a:ext cx="10865408" cy="6889555"/>
            <a:chOff x="14552555" y="17940708"/>
            <a:chExt cx="17757879" cy="12418451"/>
          </a:xfrm>
        </p:grpSpPr>
        <p:pic>
          <p:nvPicPr>
            <p:cNvPr id="1025" name="Picture 1" descr="page1image48125840">
              <a:extLst>
                <a:ext uri="{FF2B5EF4-FFF2-40B4-BE49-F238E27FC236}">
                  <a16:creationId xmlns:a16="http://schemas.microsoft.com/office/drawing/2014/main" id="{D23A9091-3D19-4941-9F58-260A640D4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68797" y="17940708"/>
              <a:ext cx="12725400" cy="11099800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1B1F853-71B5-1A40-A676-4B613107BCCB}"/>
                </a:ext>
              </a:extLst>
            </p:cNvPr>
            <p:cNvSpPr/>
            <p:nvPr/>
          </p:nvSpPr>
          <p:spPr bwMode="auto">
            <a:xfrm>
              <a:off x="14552555" y="28969407"/>
              <a:ext cx="17757879" cy="13897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 vert="horz" wrap="none" lIns="137160" tIns="68580" rIns="137160" bIns="6858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Fig. 6: Temperature evolution of URu</a:t>
              </a:r>
              <a:r>
                <a:rPr lang="en-US" sz="3200" baseline="-25000" dirty="0">
                  <a:solidFill>
                    <a:schemeClr val="bg1"/>
                  </a:solidFill>
                  <a:latin typeface="Arial" pitchFamily="34" charset="0"/>
                </a:rPr>
                <a:t>2</a:t>
              </a: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Si</a:t>
              </a:r>
              <a:r>
                <a:rPr lang="en-US" sz="3200" baseline="-25000" dirty="0">
                  <a:solidFill>
                    <a:schemeClr val="bg1"/>
                  </a:solidFill>
                  <a:latin typeface="Arial" pitchFamily="34" charset="0"/>
                </a:rPr>
                <a:t>2</a:t>
              </a: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 elastic moduli</a:t>
              </a:r>
              <a:endParaRPr kumimoji="0" lang="en-US" sz="3200" b="1" i="0" u="none" strike="noStrike" cap="none" normalizeH="0" baseline="-2500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7488551-24D4-6D4B-A11D-36F7424D10CE}"/>
              </a:ext>
            </a:extLst>
          </p:cNvPr>
          <p:cNvGrpSpPr/>
          <p:nvPr/>
        </p:nvGrpSpPr>
        <p:grpSpPr>
          <a:xfrm>
            <a:off x="14338717" y="17501941"/>
            <a:ext cx="11613616" cy="6825771"/>
            <a:chOff x="27317837" y="9757250"/>
            <a:chExt cx="17266839" cy="11698733"/>
          </a:xfrm>
        </p:grpSpPr>
        <p:pic>
          <p:nvPicPr>
            <p:cNvPr id="1032" name="Picture 8" descr="page1image48039968">
              <a:extLst>
                <a:ext uri="{FF2B5EF4-FFF2-40B4-BE49-F238E27FC236}">
                  <a16:creationId xmlns:a16="http://schemas.microsoft.com/office/drawing/2014/main" id="{30E715E3-E932-654A-A104-4C11B67BB0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30182" y="9757250"/>
              <a:ext cx="10896600" cy="10489405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2943B92-E845-2F43-83ED-15CC2AF23B8F}"/>
                </a:ext>
              </a:extLst>
            </p:cNvPr>
            <p:cNvSpPr/>
            <p:nvPr/>
          </p:nvSpPr>
          <p:spPr bwMode="auto">
            <a:xfrm>
              <a:off x="27317837" y="20111775"/>
              <a:ext cx="17266839" cy="134420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 vert="horz" wrap="none" lIns="137160" tIns="68580" rIns="137160" bIns="6858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Fig. 5: Temperature evolution of representative resonances</a:t>
              </a:r>
              <a:endParaRPr kumimoji="0" lang="en-US" sz="3200" b="1" i="0" u="none" strike="noStrike" cap="none" normalizeH="0" baseline="-2500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61" name="Rectangle 167">
            <a:extLst>
              <a:ext uri="{FF2B5EF4-FFF2-40B4-BE49-F238E27FC236}">
                <a16:creationId xmlns:a16="http://schemas.microsoft.com/office/drawing/2014/main" id="{7F709FCF-ECD5-CD41-B518-02E184F5E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57" y="16415786"/>
            <a:ext cx="13096138" cy="914400"/>
          </a:xfrm>
          <a:prstGeom prst="roundRect">
            <a:avLst/>
          </a:prstGeom>
          <a:solidFill>
            <a:srgbClr val="E64B3C"/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 smtId="4294967295"/>
            </a:defPPr>
          </a:lstStyle>
          <a:p>
            <a:pPr defTabSz="3762375"/>
            <a:r>
              <a:rPr lang="en-US" sz="3600" dirty="0">
                <a:solidFill>
                  <a:schemeClr val="bg1"/>
                </a:solidFill>
                <a:latin typeface="Nunito" panose="00000500000000000000" pitchFamily="2" charset="0"/>
              </a:rPr>
              <a:t>Solving elastic equation for larger sample suggests singlet OP</a:t>
            </a:r>
          </a:p>
        </p:txBody>
      </p:sp>
      <p:sp>
        <p:nvSpPr>
          <p:cNvPr id="63" name="Rectangle 167">
            <a:extLst>
              <a:ext uri="{FF2B5EF4-FFF2-40B4-BE49-F238E27FC236}">
                <a16:creationId xmlns:a16="http://schemas.microsoft.com/office/drawing/2014/main" id="{C7FD0A09-261E-CC48-97A3-04DA423AB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85997" y="16383000"/>
            <a:ext cx="15719401" cy="914400"/>
          </a:xfrm>
          <a:prstGeom prst="roundRect">
            <a:avLst/>
          </a:prstGeom>
          <a:solidFill>
            <a:srgbClr val="E64B3C"/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 smtId="4294967295"/>
            </a:defPPr>
          </a:lstStyle>
          <a:p>
            <a:pPr defTabSz="3762375"/>
            <a:r>
              <a:rPr lang="en-US" sz="3600" dirty="0">
                <a:solidFill>
                  <a:schemeClr val="bg1"/>
                </a:solidFill>
                <a:latin typeface="Nunito" panose="00000500000000000000" pitchFamily="2" charset="0"/>
              </a:rPr>
              <a:t>ANN finds single component OP for both samples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32A9B84-E452-FC4C-BEB3-3C7F63DBCA04}"/>
              </a:ext>
            </a:extLst>
          </p:cNvPr>
          <p:cNvGrpSpPr/>
          <p:nvPr/>
        </p:nvGrpSpPr>
        <p:grpSpPr>
          <a:xfrm>
            <a:off x="28719883" y="17423244"/>
            <a:ext cx="12990007" cy="7861301"/>
            <a:chOff x="28896406" y="17371849"/>
            <a:chExt cx="12990007" cy="7861301"/>
          </a:xfrm>
        </p:grpSpPr>
        <p:pic>
          <p:nvPicPr>
            <p:cNvPr id="1038" name="Picture 14" descr="page1image48043296">
              <a:extLst>
                <a:ext uri="{FF2B5EF4-FFF2-40B4-BE49-F238E27FC236}">
                  <a16:creationId xmlns:a16="http://schemas.microsoft.com/office/drawing/2014/main" id="{FF70E67A-B520-6D42-ACED-397FB9A05B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06" y="20330949"/>
              <a:ext cx="6477000" cy="4902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9" name="Picture 15" descr="page1image48037888">
              <a:extLst>
                <a:ext uri="{FF2B5EF4-FFF2-40B4-BE49-F238E27FC236}">
                  <a16:creationId xmlns:a16="http://schemas.microsoft.com/office/drawing/2014/main" id="{CB4F8E2F-4287-EE43-AFA0-18DA404730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58613" y="20330949"/>
              <a:ext cx="6527800" cy="4902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page1image48053488">
              <a:extLst>
                <a:ext uri="{FF2B5EF4-FFF2-40B4-BE49-F238E27FC236}">
                  <a16:creationId xmlns:a16="http://schemas.microsoft.com/office/drawing/2014/main" id="{52E44150-E27D-0D43-A7B0-C3E162B9A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06" y="17371849"/>
              <a:ext cx="6477000" cy="298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1" name="Picture 17" descr="page1image48051408">
              <a:extLst>
                <a:ext uri="{FF2B5EF4-FFF2-40B4-BE49-F238E27FC236}">
                  <a16:creationId xmlns:a16="http://schemas.microsoft.com/office/drawing/2014/main" id="{3C003D7D-39DC-9F43-B342-D6233759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20513" y="17384549"/>
              <a:ext cx="6540500" cy="2959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9CD350B-1857-6247-A461-81ABF589B494}"/>
              </a:ext>
            </a:extLst>
          </p:cNvPr>
          <p:cNvGrpSpPr/>
          <p:nvPr/>
        </p:nvGrpSpPr>
        <p:grpSpPr>
          <a:xfrm>
            <a:off x="28639820" y="7496142"/>
            <a:ext cx="13330023" cy="5559458"/>
            <a:chOff x="28656177" y="8121650"/>
            <a:chExt cx="13330023" cy="5559458"/>
          </a:xfrm>
        </p:grpSpPr>
        <p:pic>
          <p:nvPicPr>
            <p:cNvPr id="1034" name="Picture 10" descr="page1image48038720">
              <a:extLst>
                <a:ext uri="{FF2B5EF4-FFF2-40B4-BE49-F238E27FC236}">
                  <a16:creationId xmlns:a16="http://schemas.microsoft.com/office/drawing/2014/main" id="{84FA9D3E-E33E-D647-AB6F-3B049AB82B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19883" y="8121650"/>
              <a:ext cx="13169900" cy="4940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0E08342-14C5-DB40-AE64-C1F92487B9E1}"/>
                </a:ext>
              </a:extLst>
            </p:cNvPr>
            <p:cNvSpPr/>
            <p:nvPr/>
          </p:nvSpPr>
          <p:spPr bwMode="auto">
            <a:xfrm>
              <a:off x="28656177" y="12915003"/>
              <a:ext cx="13330023" cy="76610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 vert="horz" wrap="none" lIns="137160" tIns="68580" rIns="137160" bIns="6858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3762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chemeClr val="bg1"/>
                  </a:solidFill>
                  <a:latin typeface="Arial" pitchFamily="34" charset="0"/>
                </a:rPr>
                <a:t>Fig. 7: Training data generation and artificial neural network</a:t>
              </a:r>
              <a:endParaRPr kumimoji="0" lang="en-US" sz="3200" b="1" i="0" u="none" strike="noStrike" cap="none" normalizeH="0" baseline="-2500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A9FFA3F-A393-D14F-BA23-BB5AF7EFB96A}"/>
              </a:ext>
            </a:extLst>
          </p:cNvPr>
          <p:cNvSpPr/>
          <p:nvPr/>
        </p:nvSpPr>
        <p:spPr bwMode="auto">
          <a:xfrm>
            <a:off x="28575000" y="25218095"/>
            <a:ext cx="13233606" cy="7661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23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</a:rPr>
              <a:t>Fig. 8: ANN analysis for two samples of URu</a:t>
            </a:r>
            <a:r>
              <a:rPr lang="en-US" sz="3200" baseline="-25000" dirty="0">
                <a:solidFill>
                  <a:schemeClr val="bg1"/>
                </a:solidFill>
                <a:latin typeface="Arial" pitchFamily="34" charset="0"/>
              </a:rPr>
              <a:t>2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</a:rPr>
              <a:t>Si</a:t>
            </a:r>
            <a:r>
              <a:rPr lang="en-US" sz="3200" baseline="-25000" dirty="0">
                <a:solidFill>
                  <a:schemeClr val="bg1"/>
                </a:solidFill>
                <a:latin typeface="Arial" pitchFamily="34" charset="0"/>
              </a:rPr>
              <a:t>2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</a:rPr>
              <a:t>, (a) S1 and (b) S2 </a:t>
            </a:r>
            <a:endParaRPr kumimoji="0" lang="en-US" sz="3200" b="1" i="0" u="none" strike="noStrike" cap="none" normalizeH="0" baseline="-2500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1042" name="Picture 18" descr="page1image48075024">
            <a:extLst>
              <a:ext uri="{FF2B5EF4-FFF2-40B4-BE49-F238E27FC236}">
                <a16:creationId xmlns:a16="http://schemas.microsoft.com/office/drawing/2014/main" id="{4530EBE6-05DF-2C43-A232-7BF540866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552" y="7399507"/>
            <a:ext cx="3687411" cy="382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AD741539-69B8-454A-83CB-98762C1A2B31}"/>
              </a:ext>
            </a:extLst>
          </p:cNvPr>
          <p:cNvSpPr/>
          <p:nvPr/>
        </p:nvSpPr>
        <p:spPr bwMode="auto">
          <a:xfrm>
            <a:off x="7947685" y="11242872"/>
            <a:ext cx="5094570" cy="541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23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</a:rPr>
              <a:t>Fig. 1: Phase Diagram of URu</a:t>
            </a:r>
            <a:r>
              <a:rPr lang="en-US" sz="2400" baseline="-25000" dirty="0">
                <a:solidFill>
                  <a:schemeClr val="bg1"/>
                </a:solidFill>
                <a:latin typeface="Arial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</a:rPr>
              <a:t>Si</a:t>
            </a:r>
            <a:r>
              <a:rPr lang="en-US" sz="2400" baseline="-25000" dirty="0">
                <a:solidFill>
                  <a:schemeClr val="bg1"/>
                </a:solidFill>
                <a:latin typeface="Arial" pitchFamily="34" charset="0"/>
              </a:rPr>
              <a:t>2</a:t>
            </a:r>
            <a:endParaRPr kumimoji="0" lang="en-US" sz="2400" b="1" i="0" u="none" strike="noStrike" cap="none" normalizeH="0" baseline="-2500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CC72C3-610A-C949-BFA1-B8EDA2CC8EA7}"/>
              </a:ext>
            </a:extLst>
          </p:cNvPr>
          <p:cNvSpPr txBox="1"/>
          <p:nvPr/>
        </p:nvSpPr>
        <p:spPr>
          <a:xfrm>
            <a:off x="14782801" y="13615351"/>
            <a:ext cx="10896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Strain </a:t>
            </a:r>
            <a:r>
              <a:rPr lang="el-GR" sz="3200" dirty="0">
                <a:solidFill>
                  <a:schemeClr val="tx1"/>
                </a:solidFill>
              </a:rPr>
              <a:t>ε</a:t>
            </a:r>
            <a:r>
              <a:rPr lang="en-US" sz="3200" baseline="-25000" dirty="0">
                <a:solidFill>
                  <a:schemeClr val="tx1"/>
                </a:solidFill>
              </a:rPr>
              <a:t>k</a:t>
            </a:r>
            <a:r>
              <a:rPr lang="en-US" sz="3200" dirty="0">
                <a:solidFill>
                  <a:schemeClr val="tx1"/>
                </a:solidFill>
              </a:rPr>
              <a:t> couples to OP </a:t>
            </a:r>
            <a:r>
              <a:rPr lang="el-GR" sz="3200" dirty="0">
                <a:solidFill>
                  <a:schemeClr val="tx1"/>
                </a:solidFill>
              </a:rPr>
              <a:t>η</a:t>
            </a:r>
            <a:r>
              <a:rPr lang="en-US" sz="3200" dirty="0">
                <a:solidFill>
                  <a:schemeClr val="tx1"/>
                </a:solidFill>
              </a:rPr>
              <a:t> → discontinuity in modulus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For HO transition, lowest order coupling is </a:t>
            </a:r>
            <a:r>
              <a:rPr lang="el-GR" sz="3200" dirty="0">
                <a:solidFill>
                  <a:schemeClr val="tx1"/>
                </a:solidFill>
              </a:rPr>
              <a:t>η</a:t>
            </a:r>
            <a:r>
              <a:rPr lang="en-US" sz="3200" baseline="30000" dirty="0">
                <a:solidFill>
                  <a:schemeClr val="tx1"/>
                </a:solidFill>
              </a:rPr>
              <a:t>2</a:t>
            </a:r>
            <a:r>
              <a:rPr lang="el-GR" sz="3200" dirty="0">
                <a:solidFill>
                  <a:schemeClr val="tx1"/>
                </a:solidFill>
              </a:rPr>
              <a:t>ε</a:t>
            </a:r>
            <a:r>
              <a:rPr lang="en-US" sz="3200" baseline="-25000" dirty="0">
                <a:solidFill>
                  <a:schemeClr val="tx1"/>
                </a:solidFill>
              </a:rPr>
              <a:t>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</a:t>
            </a:r>
            <a:r>
              <a:rPr lang="en-US" sz="3200" baseline="-25000" dirty="0">
                <a:solidFill>
                  <a:schemeClr val="tx1"/>
                </a:solidFill>
              </a:rPr>
              <a:t>1g</a:t>
            </a:r>
            <a:r>
              <a:rPr lang="en-US" sz="3200" dirty="0">
                <a:solidFill>
                  <a:schemeClr val="tx1"/>
                </a:solidFill>
              </a:rPr>
              <a:t>, A</a:t>
            </a:r>
            <a:r>
              <a:rPr lang="en-US" sz="3200" baseline="-25000" dirty="0">
                <a:solidFill>
                  <a:schemeClr val="tx1"/>
                </a:solidFill>
              </a:rPr>
              <a:t>2g</a:t>
            </a:r>
            <a:r>
              <a:rPr lang="en-US" sz="3200" dirty="0">
                <a:solidFill>
                  <a:schemeClr val="tx1"/>
                </a:solidFill>
              </a:rPr>
              <a:t>, B</a:t>
            </a:r>
            <a:r>
              <a:rPr lang="en-US" sz="3200" baseline="-25000" dirty="0">
                <a:solidFill>
                  <a:schemeClr val="tx1"/>
                </a:solidFill>
              </a:rPr>
              <a:t>1g</a:t>
            </a:r>
            <a:r>
              <a:rPr lang="en-US" sz="3200" dirty="0">
                <a:solidFill>
                  <a:schemeClr val="tx1"/>
                </a:solidFill>
              </a:rPr>
              <a:t>, B</a:t>
            </a:r>
            <a:r>
              <a:rPr lang="en-US" sz="3200" baseline="-25000" dirty="0">
                <a:solidFill>
                  <a:schemeClr val="tx1"/>
                </a:solidFill>
              </a:rPr>
              <a:t>2g</a:t>
            </a:r>
            <a:r>
              <a:rPr lang="en-US" sz="3200" dirty="0">
                <a:solidFill>
                  <a:schemeClr val="tx1"/>
                </a:solidFill>
              </a:rPr>
              <a:t> → Singlet, </a:t>
            </a:r>
            <a:r>
              <a:rPr lang="en-US" sz="3200" dirty="0" err="1">
                <a:solidFill>
                  <a:schemeClr val="tx1"/>
                </a:solidFill>
              </a:rPr>
              <a:t>E</a:t>
            </a:r>
            <a:r>
              <a:rPr lang="en-US" sz="3200" baseline="-25000" dirty="0" err="1">
                <a:solidFill>
                  <a:schemeClr val="tx1"/>
                </a:solidFill>
              </a:rPr>
              <a:t>g</a:t>
            </a:r>
            <a:r>
              <a:rPr lang="en-US" sz="3200" dirty="0">
                <a:solidFill>
                  <a:schemeClr val="tx1"/>
                </a:solidFill>
              </a:rPr>
              <a:t> → Doublet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Elastic moduli jumps classify OP dimensionality because OP </a:t>
            </a:r>
            <a:r>
              <a:rPr lang="en-US" sz="3200" dirty="0" err="1">
                <a:solidFill>
                  <a:schemeClr val="tx1"/>
                </a:solidFill>
              </a:rPr>
              <a:t>bilinears</a:t>
            </a:r>
            <a:r>
              <a:rPr lang="en-US" sz="3200" dirty="0">
                <a:solidFill>
                  <a:schemeClr val="tx1"/>
                </a:solidFill>
              </a:rPr>
              <a:t> couple to different moduli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77B360-1BF5-9041-9DE4-354EB863B0DB}"/>
              </a:ext>
            </a:extLst>
          </p:cNvPr>
          <p:cNvSpPr txBox="1"/>
          <p:nvPr/>
        </p:nvSpPr>
        <p:spPr>
          <a:xfrm>
            <a:off x="13982758" y="24327712"/>
            <a:ext cx="118246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Calculate elastic moduli through T</a:t>
            </a:r>
            <a:r>
              <a:rPr lang="en-US" sz="3200" baseline="-25000" dirty="0">
                <a:solidFill>
                  <a:schemeClr val="tx1"/>
                </a:solidFill>
              </a:rPr>
              <a:t>HO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Jumps in two A</a:t>
            </a:r>
            <a:r>
              <a:rPr lang="en-US" sz="3200" baseline="-25000" dirty="0">
                <a:solidFill>
                  <a:schemeClr val="tx1"/>
                </a:solidFill>
              </a:rPr>
              <a:t>1g</a:t>
            </a:r>
            <a:r>
              <a:rPr lang="en-US" sz="3200" dirty="0">
                <a:solidFill>
                  <a:schemeClr val="tx1"/>
                </a:solidFill>
              </a:rPr>
              <a:t> moduli, no jumps in shear moduli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Thermodynamic evidence for singlet OP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E6C083-AC95-4F40-BA6E-4FAB805221C1}"/>
              </a:ext>
            </a:extLst>
          </p:cNvPr>
          <p:cNvSpPr txBox="1"/>
          <p:nvPr/>
        </p:nvSpPr>
        <p:spPr>
          <a:xfrm>
            <a:off x="1168068" y="21412200"/>
            <a:ext cx="118741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RUS measures mechanical resonances of a single crystal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Measures full elastic tensor simultaneously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At each resonance, strain field decomposes in terms of irreps of URu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Si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 point group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5CE2482-3997-6A49-BEF9-9A20D7A98660}"/>
              </a:ext>
            </a:extLst>
          </p:cNvPr>
          <p:cNvCxnSpPr>
            <a:cxnSpLocks/>
          </p:cNvCxnSpPr>
          <p:nvPr/>
        </p:nvCxnSpPr>
        <p:spPr bwMode="auto">
          <a:xfrm>
            <a:off x="13335000" y="6400800"/>
            <a:ext cx="0" cy="26450538"/>
          </a:xfrm>
          <a:prstGeom prst="line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123825" cap="rnd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32E788D-7268-A54C-8963-3AE8C6D76C4B}"/>
              </a:ext>
            </a:extLst>
          </p:cNvPr>
          <p:cNvCxnSpPr>
            <a:cxnSpLocks/>
          </p:cNvCxnSpPr>
          <p:nvPr/>
        </p:nvCxnSpPr>
        <p:spPr bwMode="auto">
          <a:xfrm>
            <a:off x="27203400" y="6400800"/>
            <a:ext cx="0" cy="26450538"/>
          </a:xfrm>
          <a:prstGeom prst="line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123825" cap="rnd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2FEF36E-2877-D249-AA13-D0A710FE18FD}"/>
              </a:ext>
            </a:extLst>
          </p:cNvPr>
          <p:cNvSpPr txBox="1"/>
          <p:nvPr/>
        </p:nvSpPr>
        <p:spPr>
          <a:xfrm>
            <a:off x="27965400" y="13156006"/>
            <a:ext cx="6858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Larger URU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Si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 samples are lower quality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Traditional analysis fails for smaller samples: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Missing resonances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Ill defined sample geometry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0AD834-5390-0C41-89B4-02CA28D8E5E4}"/>
              </a:ext>
            </a:extLst>
          </p:cNvPr>
          <p:cNvSpPr txBox="1"/>
          <p:nvPr/>
        </p:nvSpPr>
        <p:spPr>
          <a:xfrm>
            <a:off x="35288476" y="13156006"/>
            <a:ext cx="78760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We know that OP symmetry affects typical jump size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Design ANN to classify RUS spectra by OP dimensionality, even with missing peaks and ill defined sample geometry!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BC98358-D0F9-9446-9D1D-265B89CE92BE}"/>
              </a:ext>
            </a:extLst>
          </p:cNvPr>
          <p:cNvSpPr txBox="1"/>
          <p:nvPr/>
        </p:nvSpPr>
        <p:spPr>
          <a:xfrm>
            <a:off x="27965400" y="25979857"/>
            <a:ext cx="15199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S2 has higher T</a:t>
            </a:r>
            <a:r>
              <a:rPr lang="en-US" sz="3200" baseline="-25000" dirty="0">
                <a:solidFill>
                  <a:schemeClr val="tx1"/>
                </a:solidFill>
              </a:rPr>
              <a:t>HO</a:t>
            </a:r>
            <a:r>
              <a:rPr lang="en-US" sz="3200" dirty="0">
                <a:solidFill>
                  <a:schemeClr val="tx1"/>
                </a:solidFill>
              </a:rPr>
              <a:t> than S1 → higher quality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Singlet confidence from ANN peaks near experimental T</a:t>
            </a:r>
            <a:r>
              <a:rPr lang="en-US" sz="3200" baseline="-25000" dirty="0">
                <a:solidFill>
                  <a:schemeClr val="tx1"/>
                </a:solidFill>
              </a:rPr>
              <a:t>HO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ANN classifies the OP as singlet for both samples!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68F56C-613D-7C42-8B1F-F92A41D9A868}"/>
              </a:ext>
            </a:extLst>
          </p:cNvPr>
          <p:cNvSpPr txBox="1"/>
          <p:nvPr/>
        </p:nvSpPr>
        <p:spPr>
          <a:xfrm>
            <a:off x="28998757" y="17593792"/>
            <a:ext cx="1320954" cy="7540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(a)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417D12D-5ACD-254E-A3BF-5EFED0EB6EEF}"/>
              </a:ext>
            </a:extLst>
          </p:cNvPr>
          <p:cNvSpPr txBox="1"/>
          <p:nvPr/>
        </p:nvSpPr>
        <p:spPr>
          <a:xfrm>
            <a:off x="35518407" y="17458762"/>
            <a:ext cx="1320954" cy="7540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(b)</a:t>
            </a:r>
          </a:p>
        </p:txBody>
      </p:sp>
      <p:sp>
        <p:nvSpPr>
          <p:cNvPr id="89" name="Rectangle 167">
            <a:extLst>
              <a:ext uri="{FF2B5EF4-FFF2-40B4-BE49-F238E27FC236}">
                <a16:creationId xmlns:a16="http://schemas.microsoft.com/office/drawing/2014/main" id="{7D9F3366-6E4E-E243-80E5-80B348CDD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6438" y="27871239"/>
            <a:ext cx="15258947" cy="914400"/>
          </a:xfrm>
          <a:prstGeom prst="roundRect">
            <a:avLst/>
          </a:prstGeom>
          <a:solidFill>
            <a:srgbClr val="E64B3C"/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 smtId="4294967295"/>
            </a:defPPr>
          </a:lstStyle>
          <a:p>
            <a:pPr defTabSz="3762375"/>
            <a:r>
              <a:rPr lang="en-US" sz="3600" dirty="0">
                <a:solidFill>
                  <a:schemeClr val="bg1"/>
                </a:solidFill>
                <a:latin typeface="Nunito" panose="00000500000000000000" pitchFamily="2" charset="0"/>
              </a:rPr>
              <a:t>Conclusions, outlook, and acknowledgements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319683-EA5D-3140-88A8-0E9DD706789F}"/>
              </a:ext>
            </a:extLst>
          </p:cNvPr>
          <p:cNvSpPr txBox="1"/>
          <p:nvPr/>
        </p:nvSpPr>
        <p:spPr>
          <a:xfrm>
            <a:off x="27485997" y="29058851"/>
            <a:ext cx="80789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Both analyses support singlet OP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Result independent of microscopic mechanism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Can extend RUS to materials where large single crystals unavailable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ML framework transferable to other spectroscopic techniques like NMR</a:t>
            </a:r>
          </a:p>
        </p:txBody>
      </p:sp>
      <p:pic>
        <p:nvPicPr>
          <p:cNvPr id="1044" name="Picture 20" descr="page1image48041216">
            <a:extLst>
              <a:ext uri="{FF2B5EF4-FFF2-40B4-BE49-F238E27FC236}">
                <a16:creationId xmlns:a16="http://schemas.microsoft.com/office/drawing/2014/main" id="{6B495600-6075-8645-AF8C-FCFD29C77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9882" y="30807251"/>
            <a:ext cx="2178601" cy="218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page1image48040592">
            <a:extLst>
              <a:ext uri="{FF2B5EF4-FFF2-40B4-BE49-F238E27FC236}">
                <a16:creationId xmlns:a16="http://schemas.microsoft.com/office/drawing/2014/main" id="{D23B5441-37F9-0A4B-B75B-56AD10C29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4067" y="31750000"/>
            <a:ext cx="4803275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A08F596-34A4-3144-A962-327ED3C01FE6}"/>
              </a:ext>
            </a:extLst>
          </p:cNvPr>
          <p:cNvSpPr txBox="1"/>
          <p:nvPr/>
        </p:nvSpPr>
        <p:spPr>
          <a:xfrm>
            <a:off x="35814000" y="29058851"/>
            <a:ext cx="7696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Figure 1 from Kasahara </a:t>
            </a:r>
            <a:r>
              <a:rPr lang="en-US" sz="3200" i="1" dirty="0">
                <a:solidFill>
                  <a:schemeClr val="tx1"/>
                </a:solidFill>
              </a:rPr>
              <a:t>et al.</a:t>
            </a:r>
            <a:r>
              <a:rPr lang="en-US" sz="3200" dirty="0">
                <a:solidFill>
                  <a:schemeClr val="tx1"/>
                </a:solidFill>
              </a:rPr>
              <a:t>, </a:t>
            </a:r>
            <a:r>
              <a:rPr lang="en-US" sz="3200" i="1" dirty="0">
                <a:solidFill>
                  <a:schemeClr val="tx1"/>
                </a:solidFill>
              </a:rPr>
              <a:t>New J. Phys.</a:t>
            </a:r>
            <a:r>
              <a:rPr lang="en-US" sz="3200" dirty="0">
                <a:solidFill>
                  <a:schemeClr val="tx1"/>
                </a:solidFill>
              </a:rPr>
              <a:t>, 11, 055061 (2009)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Figs. 2,3,5-8 from Ghosh, Matty </a:t>
            </a:r>
            <a:r>
              <a:rPr lang="en-US" sz="3200" i="1" dirty="0">
                <a:solidFill>
                  <a:schemeClr val="tx1"/>
                </a:solidFill>
              </a:rPr>
              <a:t>et al.</a:t>
            </a:r>
            <a:r>
              <a:rPr lang="en-US" sz="3200" dirty="0">
                <a:solidFill>
                  <a:schemeClr val="tx1"/>
                </a:solidFill>
              </a:rPr>
              <a:t>, arXiv:1903.00552 (2019).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F46CAF7-A3FB-FC43-BB8C-06832DBC67B8}"/>
              </a:ext>
            </a:extLst>
          </p:cNvPr>
          <p:cNvSpPr txBox="1"/>
          <p:nvPr/>
        </p:nvSpPr>
        <p:spPr>
          <a:xfrm>
            <a:off x="441224" y="7496142"/>
            <a:ext cx="79465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The superconductivity in URu2Si2 condenses from an unusual correlated state called ‘Hidden Order’, which onsets at T</a:t>
            </a:r>
            <a:r>
              <a:rPr lang="en-US" sz="2800" baseline="-25000" dirty="0">
                <a:solidFill>
                  <a:schemeClr val="tx1"/>
                </a:solidFill>
              </a:rPr>
              <a:t>HO</a:t>
            </a:r>
            <a:r>
              <a:rPr lang="en-US" sz="2800" dirty="0">
                <a:solidFill>
                  <a:schemeClr val="tx1"/>
                </a:solidFill>
              </a:rPr>
              <a:t>=17.5 K. The order parameter(OP) characterizing this state has stayed ‘hidden’ for over 30 years. We use resonant ultrasound spectroscopy(RUS), coupled with a novel machine learning based analysis technique, to constrain the order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parameter to be single-component(singlet).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E237CD8-F3E2-494B-942C-329F0027FEB4}"/>
              </a:ext>
            </a:extLst>
          </p:cNvPr>
          <p:cNvSpPr txBox="1"/>
          <p:nvPr/>
        </p:nvSpPr>
        <p:spPr>
          <a:xfrm>
            <a:off x="457200" y="11811000"/>
            <a:ext cx="124094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The framework we have developed should be readily applicable to other correlated states of matter, such as the </a:t>
            </a:r>
            <a:r>
              <a:rPr lang="en-US" sz="2800" dirty="0" err="1">
                <a:solidFill>
                  <a:schemeClr val="tx1"/>
                </a:solidFill>
              </a:rPr>
              <a:t>pseudogap</a:t>
            </a:r>
            <a:r>
              <a:rPr lang="en-US" sz="2800" dirty="0">
                <a:solidFill>
                  <a:schemeClr val="tx1"/>
                </a:solidFill>
              </a:rPr>
              <a:t> in </a:t>
            </a:r>
            <a:r>
              <a:rPr lang="en-US" sz="2800" dirty="0" err="1">
                <a:solidFill>
                  <a:schemeClr val="tx1"/>
                </a:solidFill>
              </a:rPr>
              <a:t>cuprates</a:t>
            </a:r>
            <a:r>
              <a:rPr lang="en-US" sz="2800" dirty="0">
                <a:solidFill>
                  <a:schemeClr val="tx1"/>
                </a:solidFill>
              </a:rPr>
              <a:t>, and the superconductivity of Sr2RuO4 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perceptualpewter|09-2018"/>
</p:tagLst>
</file>

<file path=ppt/theme/theme1.xml><?xml version="1.0" encoding="utf-8"?>
<a:theme xmlns:a="http://schemas.openxmlformats.org/drawingml/2006/main" name="Default Desig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00000"/>
            </a:gs>
            <a:gs pos="50000">
              <a:srgbClr val="800000">
                <a:gamma/>
                <a:tint val="73725"/>
                <a:invGamma/>
              </a:srgbClr>
            </a:gs>
            <a:gs pos="100000">
              <a:srgbClr val="800000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137160" tIns="68580" rIns="137160" bIns="68580" numCol="1" anchor="ctr" anchorCtr="0" compatLnSpc="1">
        <a:prstTxWarp prst="textNoShape">
          <a:avLst/>
        </a:prstTxWarp>
      </a:bodyPr>
      <a:lstStyle>
        <a:defPPr marL="0" marR="0" indent="0" algn="ctr" defTabSz="376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1" i="0" u="none" strike="noStrike" cap="none" normalizeH="0" baseline="0" smtClean="0">
            <a:ln>
              <a:noFill/>
            </a:ln>
            <a:solidFill>
              <a:srgbClr val="FF99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00000"/>
            </a:gs>
            <a:gs pos="50000">
              <a:srgbClr val="800000">
                <a:gamma/>
                <a:tint val="73725"/>
                <a:invGamma/>
              </a:srgbClr>
            </a:gs>
            <a:gs pos="100000">
              <a:srgbClr val="800000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137160" tIns="68580" rIns="137160" bIns="68580" numCol="1" anchor="ctr" anchorCtr="0" compatLnSpc="1">
        <a:prstTxWarp prst="textNoShape">
          <a:avLst/>
        </a:prstTxWarp>
      </a:bodyPr>
      <a:lstStyle>
        <a:defPPr marL="0" marR="0" indent="0" algn="ctr" defTabSz="376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1" i="0" u="none" strike="noStrike" cap="none" normalizeH="0" baseline="0" smtClean="0">
            <a:ln>
              <a:noFill/>
            </a:ln>
            <a:solidFill>
              <a:srgbClr val="FF99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4691</TotalTime>
  <Words>563</Words>
  <Application>Microsoft Macintosh PowerPoint</Application>
  <PresentationFormat>Custom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Open Sans</vt:lpstr>
      <vt:lpstr>Nunito</vt:lpstr>
      <vt:lpstr>Courier New</vt:lpstr>
      <vt:lpstr>Default Design</vt:lpstr>
      <vt:lpstr>PowerPoint Presentation</vt:lpstr>
    </vt:vector>
  </TitlesOfParts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Free Research Poster</dc:subject>
  <dc:creator>Graphicsland/MakeSigns.com</dc:creator>
  <cp:keywords>scientific, research, template, custom, poster, presentation, symposium, printing, PowerPoint, create, design, example, sample, download</cp:keywords>
  <dc:description>These templates are offered for free to help your create a poster ranging from nursing research posters to psychology research posters.</dc:description>
  <cp:lastModifiedBy>Michael Floyd Matty</cp:lastModifiedBy>
  <cp:revision>167</cp:revision>
  <cp:lastPrinted>2019-06-07T20:19:51Z</cp:lastPrinted>
  <dcterms:modified xsi:type="dcterms:W3CDTF">2019-06-07T20:37:23Z</dcterms:modified>
  <cp:category>science research poster</cp:category>
</cp:coreProperties>
</file>